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10080625" cy="7559675"/>
  <p:notesSz cx="7559675" cy="10691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02" y="5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5A897E94-7636-4EA0-A289-679744B0F6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22BDFC79-A004-57C0-355E-5F4A60CE86E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9950EF25-666A-BDE3-2D18-9CC1EE371E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231D4E4-7B27-1A76-4D3F-5C8DFBB85465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7991BBEA-3BCD-01BA-E9DF-FEE3FE5F55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CF68126-2700-C4DC-A6BE-6EAAC94AC96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2D5C06C-92B9-7A13-7023-734D0F26B2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08075" y="801688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C96A6C7-AC3A-7651-FC07-108725FE1E13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1008063" y="5078413"/>
            <a:ext cx="5543550" cy="481171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C0975244-70C5-9095-B989-10D68C913C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1DC3FBC3-C07F-93CA-5C0B-B834316232B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168D4D60-0437-E918-E7BF-7D55605F4A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CFCA008-254F-43DD-FC58-E8D35A157D6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6A56D638-5785-2E07-E469-CFD8FE9677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31D9EFD6-64A7-657F-FA51-57BCBCD86CB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6155F098-CCB4-43BD-9703-38F8E5C3DB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849F323-EAA0-8041-9882-4F1A61DC41D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F50FF53E-A1A3-9D20-CB1A-76BD601612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A3750720-FB68-E919-F0DA-26DCF45036A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917E90D-3D88-62F5-6296-53964457CD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06488" y="801688"/>
            <a:ext cx="5346700" cy="40100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25BDF4B-A05D-058E-C3B4-EFD84634390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1B529F50-5F77-4518-85D5-DB5D380ADC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0CF329D-7F69-6990-5394-6B10DACF635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B280BA26-2099-A118-3508-9E086EA57A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F294D2D7-ADF2-EC1E-35F7-F4659862B8F3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4D081-82E5-B10A-602C-8FEA92F03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8B783-1B85-0D39-F635-8F96098DD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9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69AA3-1205-72E3-FB01-EF7FA17D7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6FAF-1AEE-5DD8-23A8-A0E177CBE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36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A6A371-044E-B372-3645-2119F68B0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627063"/>
            <a:ext cx="2151063" cy="6235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DCAA8-588B-30A4-AE42-7E7765417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1363" y="627063"/>
            <a:ext cx="6303962" cy="6235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87DD-C305-B0C6-307A-61C263C7E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5F396-F670-909D-33CF-7444C60F8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02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41C5-641E-02F5-3554-C6FDBEB28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708FC-6EFC-1C55-4AB1-374F2A9A2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616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25F13-2CD8-B905-C1DB-8EA74415E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EFFA1-0285-2075-101D-BA1234D32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0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0B5F5-987B-5157-99D0-E764AE90D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0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20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3B6CF-1A9B-B1A2-A604-1FA0A01D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254AC-B8A6-32E7-ADB0-634F4B82C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45628-F8DA-5B2F-AAC3-C9EBEB9B1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EEDA35-CA2D-8A0E-45E3-4AB5ACCC5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D7A853-60AD-A3BF-B1DB-EA444AC222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56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461F4-EB1D-1219-9E3B-6102DB10C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49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74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F2523-F6E3-132C-56F5-CF84AB170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2E73B-EAB7-1CF6-66B6-7CF09569C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6B953-948E-5410-310B-CD7D02142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738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76515-74A4-AA1A-FCCA-02C322167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C453D-28BB-07C8-9F8F-0A2020BB5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E0592-2986-93AF-A2C0-18D3B34E2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222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68A6C2EE-C2E9-4326-034A-2E2F2EE9F4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627063"/>
            <a:ext cx="860742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41DAD632-8F36-B42D-69A1-54BA15E83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7425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2pPr>
      <a:lvl3pPr marL="647700" indent="-2159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3pPr>
      <a:lvl4pPr marL="863600" indent="-2159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4pPr>
      <a:lvl5pPr marL="1079500" indent="-2159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5pPr>
      <a:lvl6pPr marL="1536700" indent="-2159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6pPr>
      <a:lvl7pPr marL="1993900" indent="-2159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7pPr>
      <a:lvl8pPr marL="2451100" indent="-2159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8pPr>
      <a:lvl9pPr marL="2908300" indent="-2159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9pPr>
    </p:titleStyle>
    <p:bodyStyle>
      <a:lvl1pPr marL="431800" indent="-323850" algn="l" defTabSz="449263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StarSymbol" charset="0"/>
        <a:buChar char="●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tarSymbol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295400" indent="-2159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Symbol" charset="0"/>
        <a:buChar char="●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727200" indent="-215900" algn="l" defTabSz="449263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tarSymbol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159000" indent="-2159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A0F19619-D711-8233-31E1-1863DDC6E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627063"/>
            <a:ext cx="860901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>
                <a:solidFill>
                  <a:srgbClr val="FF0000"/>
                </a:solidFill>
              </a:rPr>
              <a:t>Ch</a:t>
            </a:r>
            <a:r>
              <a:rPr lang="en-GB" altLang="en-US">
                <a:solidFill>
                  <a:srgbClr val="FFFF00"/>
                </a:solidFill>
              </a:rPr>
              <a:t>rom</a:t>
            </a:r>
            <a:r>
              <a:rPr lang="en-GB" altLang="en-US">
                <a:solidFill>
                  <a:srgbClr val="00FF00"/>
                </a:solidFill>
              </a:rPr>
              <a:t>ato</a:t>
            </a:r>
            <a:r>
              <a:rPr lang="en-GB" altLang="en-US">
                <a:solidFill>
                  <a:srgbClr val="0000FF"/>
                </a:solidFill>
              </a:rPr>
              <a:t>gra</a:t>
            </a:r>
            <a:r>
              <a:rPr lang="en-GB" altLang="en-US">
                <a:solidFill>
                  <a:srgbClr val="FF00FF"/>
                </a:solidFill>
              </a:rPr>
              <a:t>phy</a:t>
            </a:r>
          </a:p>
        </p:txBody>
      </p:sp>
      <p:sp>
        <p:nvSpPr>
          <p:cNvPr id="3074" name="Text Box 2">
            <a:extLst>
              <a:ext uri="{FF2B5EF4-FFF2-40B4-BE49-F238E27FC236}">
                <a16:creationId xmlns:a16="http://schemas.microsoft.com/office/drawing/2014/main" id="{17A42018-F69E-D108-26AC-9D6EF859A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2309813"/>
            <a:ext cx="6477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Is a technique used to separate and identify the components of a mixture.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74694159-0A1E-CAC8-77F9-55F1F8493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3429000"/>
            <a:ext cx="6715125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Works by allowing the molecules present in the mixture to distribute themselves between a stationary and  a mobile medium. 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B7B08C49-ADCC-29A1-47F4-089704677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4976813"/>
            <a:ext cx="721518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Molecules that spend most of their time in the mobile phase are carried along  faster.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  <p:bldP spid="307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07681CC1-D152-0D6E-F340-9FF17D4DA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1452563"/>
            <a:ext cx="816768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4000">
                <a:solidFill>
                  <a:schemeClr val="accent1"/>
                </a:solidFill>
              </a:rPr>
              <a:t>R</a:t>
            </a:r>
            <a:r>
              <a:rPr lang="en-GB" altLang="en-US" sz="4000" baseline="-25000">
                <a:solidFill>
                  <a:schemeClr val="accent1"/>
                </a:solidFill>
              </a:rPr>
              <a:t>f</a:t>
            </a:r>
            <a:r>
              <a:rPr lang="en-GB" altLang="en-US" sz="4000">
                <a:solidFill>
                  <a:schemeClr val="accent1"/>
                </a:solidFill>
              </a:rPr>
              <a:t> = </a:t>
            </a:r>
            <a:r>
              <a:rPr lang="en-GB" altLang="en-US" sz="4000" u="sng">
                <a:solidFill>
                  <a:schemeClr val="accent1"/>
                </a:solidFill>
              </a:rPr>
              <a:t>distance moved by substance </a:t>
            </a:r>
          </a:p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4000">
                <a:solidFill>
                  <a:schemeClr val="accent1"/>
                </a:solidFill>
              </a:rPr>
              <a:t>       distance moved by solvent front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8C0E3924-739E-BE14-E7C0-070B3205E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3286125"/>
            <a:ext cx="6786562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For substances that are very  soluble in the liquid R</a:t>
            </a:r>
            <a:r>
              <a:rPr lang="en-GB" altLang="en-US" baseline="-2500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 will be close to  ....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D8E49357-3FE9-FA8D-56A1-8A4249EA7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905375"/>
            <a:ext cx="7119937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For substances that are rather  insoluble in the liquid R</a:t>
            </a:r>
            <a:r>
              <a:rPr lang="en-GB" altLang="en-US" baseline="-2500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 will be close to  ....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6A2DD579-A97D-FDCF-D5A6-BCE3E1AF8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25" y="3810000"/>
            <a:ext cx="18573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3200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DC625B24-FE22-B259-885B-2B1349464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5" y="5548313"/>
            <a:ext cx="9763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3200">
                <a:solidFill>
                  <a:schemeClr val="accent2"/>
                </a:solidFill>
                <a:latin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nti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nti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nti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nti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6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7321F67D-A5E0-B296-71B4-01CA67A43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63" y="1160463"/>
            <a:ext cx="8731250" cy="412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>
            <a:lvl1pPr defTabSz="1008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008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8063" defTabSz="1008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11300" defTabSz="1008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6125" defTabSz="1008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73325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0525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7725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4925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6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6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6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6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35A987E4-04A3-2F23-18AB-3FD9CC32C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627063"/>
            <a:ext cx="860901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>
                <a:solidFill>
                  <a:srgbClr val="0000FF"/>
                </a:solidFill>
              </a:rPr>
              <a:t>Gas Liquid Chromatography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8B7B149E-97DF-31C0-BEEE-F06D7C95E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2381250"/>
            <a:ext cx="6881813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Here the mobile phase is an unreactive </a:t>
            </a:r>
            <a:r>
              <a:rPr lang="en-GB" altLang="en-US" b="1">
                <a:solidFill>
                  <a:schemeClr val="accent1"/>
                </a:solidFill>
                <a:latin typeface="Arial" panose="020B0604020202020204" pitchFamily="34" charset="0"/>
              </a:rPr>
              <a:t>gas</a:t>
            </a:r>
            <a:r>
              <a:rPr lang="en-GB" altLang="en-US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( eg Nitrogen) flowing through a tube.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C52BD2DF-2EFD-E4E0-47C5-B87A83431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313" y="3548063"/>
            <a:ext cx="6643687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And the stationary phase is an involatile </a:t>
            </a:r>
            <a:r>
              <a:rPr lang="en-GB" altLang="en-US" b="1">
                <a:solidFill>
                  <a:schemeClr val="accent1"/>
                </a:solidFill>
                <a:latin typeface="Arial" panose="020B0604020202020204" pitchFamily="34" charset="0"/>
              </a:rPr>
              <a:t>liquid</a:t>
            </a:r>
            <a:r>
              <a:rPr lang="en-GB" altLang="en-US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held on particles of a solid support.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>
            <a:extLst>
              <a:ext uri="{FF2B5EF4-FFF2-40B4-BE49-F238E27FC236}">
                <a16:creationId xmlns:a16="http://schemas.microsoft.com/office/drawing/2014/main" id="{A5327128-29ED-D1FA-3DFF-F0A85041E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2647950"/>
            <a:ext cx="6881813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5122" name="Text Box 2">
            <a:extLst>
              <a:ext uri="{FF2B5EF4-FFF2-40B4-BE49-F238E27FC236}">
                <a16:creationId xmlns:a16="http://schemas.microsoft.com/office/drawing/2014/main" id="{5D430AE4-9489-8506-A56D-3CEB3C390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524000"/>
            <a:ext cx="73818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</a:rPr>
              <a:t>In the animation below the </a:t>
            </a:r>
            <a:r>
              <a:rPr lang="en-GB" altLang="en-US">
                <a:solidFill>
                  <a:srgbClr val="FF0000"/>
                </a:solidFill>
              </a:rPr>
              <a:t>red</a:t>
            </a:r>
            <a:r>
              <a:rPr lang="en-GB" altLang="en-US">
                <a:solidFill>
                  <a:srgbClr val="000000"/>
                </a:solidFill>
              </a:rPr>
              <a:t> molecules are more soluble in the </a:t>
            </a:r>
            <a:r>
              <a:rPr lang="en-GB" altLang="en-US">
                <a:solidFill>
                  <a:schemeClr val="accent2"/>
                </a:solidFill>
              </a:rPr>
              <a:t>liquid</a:t>
            </a:r>
            <a:r>
              <a:rPr lang="en-GB" altLang="en-US">
                <a:solidFill>
                  <a:srgbClr val="000000"/>
                </a:solidFill>
              </a:rPr>
              <a:t> (or less volatile) than are the </a:t>
            </a:r>
            <a:r>
              <a:rPr lang="en-GB" altLang="en-US">
                <a:solidFill>
                  <a:schemeClr val="accent1"/>
                </a:solidFill>
              </a:rPr>
              <a:t>green</a:t>
            </a:r>
            <a:r>
              <a:rPr lang="en-GB" altLang="en-US">
                <a:solidFill>
                  <a:srgbClr val="000000"/>
                </a:solidFill>
              </a:rPr>
              <a:t> molecules.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D9F7BAF9-8B5C-44C7-EE17-6434872C2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371600"/>
            <a:ext cx="81534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In practice the </a:t>
            </a:r>
            <a:r>
              <a:rPr lang="en-GB" altLang="en-US" b="1">
                <a:solidFill>
                  <a:srgbClr val="000000"/>
                </a:solidFill>
                <a:latin typeface="Arial" panose="020B0604020202020204" pitchFamily="34" charset="0"/>
              </a:rPr>
              <a:t>Column </a:t>
            </a: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is contained in a thermostatic oven.  (Why ?)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66B7DDF0-F720-9A31-25EB-FDC27F3A7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71750"/>
            <a:ext cx="80772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About 1</a:t>
            </a: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μ</a:t>
            </a: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L of liquid is  injected into one end of the column.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697F8BC2-EE64-0035-B6AB-432A67E35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429000"/>
            <a:ext cx="7924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As each component reaches the other end it is detected and registered on a chart recorder.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550561CB-6748-4135-0AA4-52FC61B8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857750"/>
            <a:ext cx="8382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b="1">
                <a:solidFill>
                  <a:srgbClr val="000000"/>
                </a:solidFill>
                <a:latin typeface="Arial" panose="020B0604020202020204" pitchFamily="34" charset="0"/>
              </a:rPr>
              <a:t>Retention Time</a:t>
            </a: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 is characteristic of a particular substance. (for the same column, temperature, gas flow etc.)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0FCB09A7-33A9-5AC4-89AE-7415B1765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172200"/>
            <a:ext cx="80010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The area under each peak indicates the relative quantities.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47" grpId="0" build="p" autoUpdateAnimBg="0"/>
      <p:bldP spid="6148" grpId="0" build="p" autoUpdateAnimBg="0"/>
      <p:bldP spid="614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>
            <a:extLst>
              <a:ext uri="{FF2B5EF4-FFF2-40B4-BE49-F238E27FC236}">
                <a16:creationId xmlns:a16="http://schemas.microsoft.com/office/drawing/2014/main" id="{745C670E-0225-0217-7820-B95241094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1714500"/>
            <a:ext cx="3214688" cy="4929188"/>
          </a:xfrm>
          <a:prstGeom prst="roundRect">
            <a:avLst>
              <a:gd name="adj" fmla="val 46"/>
            </a:avLst>
          </a:prstGeom>
          <a:solidFill>
            <a:srgbClr val="FF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0" name="Freeform 2">
            <a:extLst>
              <a:ext uri="{FF2B5EF4-FFF2-40B4-BE49-F238E27FC236}">
                <a16:creationId xmlns:a16="http://schemas.microsoft.com/office/drawing/2014/main" id="{DF0E6B1F-5E28-51FC-95DA-3E6922B30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2409825"/>
            <a:ext cx="3857625" cy="3894138"/>
          </a:xfrm>
          <a:custGeom>
            <a:avLst/>
            <a:gdLst>
              <a:gd name="T0" fmla="*/ 0 w 10716"/>
              <a:gd name="T1" fmla="*/ 447 h 10817"/>
              <a:gd name="T2" fmla="*/ 3770 w 10716"/>
              <a:gd name="T3" fmla="*/ 9046 h 10817"/>
              <a:gd name="T4" fmla="*/ 7408 w 10716"/>
              <a:gd name="T5" fmla="*/ 8385 h 10817"/>
              <a:gd name="T6" fmla="*/ 8532 w 10716"/>
              <a:gd name="T7" fmla="*/ 1374 h 10817"/>
              <a:gd name="T8" fmla="*/ 10715 w 10716"/>
              <a:gd name="T9" fmla="*/ 447 h 10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16" h="10817">
                <a:moveTo>
                  <a:pt x="0" y="447"/>
                </a:moveTo>
                <a:cubicBezTo>
                  <a:pt x="5423" y="447"/>
                  <a:pt x="2050" y="7458"/>
                  <a:pt x="3770" y="9046"/>
                </a:cubicBezTo>
                <a:cubicBezTo>
                  <a:pt x="3770" y="9046"/>
                  <a:pt x="6327" y="10816"/>
                  <a:pt x="7408" y="8385"/>
                </a:cubicBezTo>
                <a:cubicBezTo>
                  <a:pt x="8731" y="5409"/>
                  <a:pt x="6878" y="3160"/>
                  <a:pt x="8532" y="1374"/>
                </a:cubicBezTo>
                <a:cubicBezTo>
                  <a:pt x="9804" y="0"/>
                  <a:pt x="10715" y="447"/>
                  <a:pt x="10715" y="447"/>
                </a:cubicBezTo>
              </a:path>
            </a:pathLst>
          </a:custGeom>
          <a:noFill/>
          <a:ln w="1440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3">
            <a:extLst>
              <a:ext uri="{FF2B5EF4-FFF2-40B4-BE49-F238E27FC236}">
                <a16:creationId xmlns:a16="http://schemas.microsoft.com/office/drawing/2014/main" id="{A6CF6809-D76B-8A24-F033-2448BEEE5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2411413"/>
            <a:ext cx="3857625" cy="3894137"/>
          </a:xfrm>
          <a:custGeom>
            <a:avLst/>
            <a:gdLst>
              <a:gd name="T0" fmla="*/ 0 w 10716"/>
              <a:gd name="T1" fmla="*/ 447 h 10817"/>
              <a:gd name="T2" fmla="*/ 3770 w 10716"/>
              <a:gd name="T3" fmla="*/ 9046 h 10817"/>
              <a:gd name="T4" fmla="*/ 7408 w 10716"/>
              <a:gd name="T5" fmla="*/ 8385 h 10817"/>
              <a:gd name="T6" fmla="*/ 8532 w 10716"/>
              <a:gd name="T7" fmla="*/ 1374 h 10817"/>
              <a:gd name="T8" fmla="*/ 10715 w 10716"/>
              <a:gd name="T9" fmla="*/ 447 h 10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16" h="10817">
                <a:moveTo>
                  <a:pt x="0" y="447"/>
                </a:moveTo>
                <a:cubicBezTo>
                  <a:pt x="5423" y="447"/>
                  <a:pt x="2050" y="7458"/>
                  <a:pt x="3770" y="9046"/>
                </a:cubicBezTo>
                <a:cubicBezTo>
                  <a:pt x="3770" y="9046"/>
                  <a:pt x="6327" y="10816"/>
                  <a:pt x="7408" y="8385"/>
                </a:cubicBezTo>
                <a:cubicBezTo>
                  <a:pt x="8731" y="5409"/>
                  <a:pt x="6878" y="3160"/>
                  <a:pt x="8532" y="1374"/>
                </a:cubicBezTo>
                <a:cubicBezTo>
                  <a:pt x="9804" y="0"/>
                  <a:pt x="10715" y="447"/>
                  <a:pt x="10715" y="447"/>
                </a:cubicBezTo>
              </a:path>
            </a:pathLst>
          </a:custGeom>
          <a:noFill/>
          <a:ln w="360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F5F49E47-EA26-4F52-5012-0533B6F16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2333625"/>
            <a:ext cx="500063" cy="547688"/>
          </a:xfrm>
          <a:prstGeom prst="roundRect">
            <a:avLst>
              <a:gd name="adj" fmla="val 315"/>
            </a:avLst>
          </a:prstGeom>
          <a:solidFill>
            <a:srgbClr val="4C4C4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id="{0352CCBA-A315-FD96-52A1-B25662E29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5" y="2214563"/>
            <a:ext cx="571500" cy="642937"/>
          </a:xfrm>
          <a:prstGeom prst="roundRect">
            <a:avLst>
              <a:gd name="adj" fmla="val 278"/>
            </a:avLst>
          </a:prstGeom>
          <a:solidFill>
            <a:srgbClr val="4C4C4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AutoShape 6">
            <a:extLst>
              <a:ext uri="{FF2B5EF4-FFF2-40B4-BE49-F238E27FC236}">
                <a16:creationId xmlns:a16="http://schemas.microsoft.com/office/drawing/2014/main" id="{254A3D4A-2CBC-073F-B25B-4D9CE8D3A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2976563"/>
            <a:ext cx="690563" cy="2143125"/>
          </a:xfrm>
          <a:prstGeom prst="roundRect">
            <a:avLst>
              <a:gd name="adj" fmla="val 227"/>
            </a:avLst>
          </a:prstGeom>
          <a:solidFill>
            <a:srgbClr val="B3B3B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Freeform 7">
            <a:extLst>
              <a:ext uri="{FF2B5EF4-FFF2-40B4-BE49-F238E27FC236}">
                <a16:creationId xmlns:a16="http://schemas.microsoft.com/office/drawing/2014/main" id="{B0E0A694-C93E-FEB5-334A-12D5C2F32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2138363"/>
            <a:ext cx="1357312" cy="838200"/>
          </a:xfrm>
          <a:custGeom>
            <a:avLst/>
            <a:gdLst>
              <a:gd name="T0" fmla="*/ 0 w 3772"/>
              <a:gd name="T1" fmla="*/ 2329 h 2330"/>
              <a:gd name="T2" fmla="*/ 1494 w 3772"/>
              <a:gd name="T3" fmla="*/ 701 h 2330"/>
              <a:gd name="T4" fmla="*/ 3628 w 3772"/>
              <a:gd name="T5" fmla="*/ 1400 h 2330"/>
              <a:gd name="T6" fmla="*/ 3771 w 3772"/>
              <a:gd name="T7" fmla="*/ 1400 h 2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72" h="2330">
                <a:moveTo>
                  <a:pt x="0" y="2329"/>
                </a:moveTo>
                <a:cubicBezTo>
                  <a:pt x="116" y="1574"/>
                  <a:pt x="775" y="0"/>
                  <a:pt x="1494" y="701"/>
                </a:cubicBezTo>
                <a:cubicBezTo>
                  <a:pt x="2226" y="1415"/>
                  <a:pt x="2887" y="1496"/>
                  <a:pt x="3628" y="1400"/>
                </a:cubicBezTo>
                <a:lnTo>
                  <a:pt x="3771" y="140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D25694A1-3763-3748-C289-C91B036ED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1928813"/>
            <a:ext cx="22860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3200" b="1">
                <a:solidFill>
                  <a:srgbClr val="000000"/>
                </a:solidFill>
              </a:rPr>
              <a:t>Oven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905A1C9C-E15C-F8CA-5128-EE4FC95F2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0" y="3095625"/>
            <a:ext cx="1833563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3200" b="1">
                <a:solidFill>
                  <a:srgbClr val="000000"/>
                </a:solidFill>
              </a:rPr>
              <a:t>Detector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D76326A9-85E2-23F0-4D89-64F768BD1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904875"/>
            <a:ext cx="18335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3200" b="1">
                <a:solidFill>
                  <a:srgbClr val="000000"/>
                </a:solidFill>
              </a:rPr>
              <a:t>Injection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3200" b="1">
                <a:solidFill>
                  <a:srgbClr val="000000"/>
                </a:solidFill>
              </a:rPr>
              <a:t>port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00B10041-28A4-3CA5-CB0A-0C4D800A9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5310188"/>
            <a:ext cx="18335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3200" b="1">
                <a:solidFill>
                  <a:srgbClr val="000000"/>
                </a:solidFill>
              </a:rPr>
              <a:t>Nitrogen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3200" b="1">
                <a:solidFill>
                  <a:srgbClr val="000000"/>
                </a:solidFill>
              </a:rPr>
              <a:t>cylinder</a:t>
            </a: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267A4E51-C014-8984-F90D-1BE71405A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4548188"/>
            <a:ext cx="159543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3200" b="1">
                <a:solidFill>
                  <a:srgbClr val="000000"/>
                </a:solidFill>
              </a:rPr>
              <a:t>Column</a:t>
            </a:r>
          </a:p>
        </p:txBody>
      </p:sp>
      <p:sp>
        <p:nvSpPr>
          <p:cNvPr id="7182" name="Rectangle 14">
            <a:extLst>
              <a:ext uri="{FF2B5EF4-FFF2-40B4-BE49-F238E27FC236}">
                <a16:creationId xmlns:a16="http://schemas.microsoft.com/office/drawing/2014/main" id="{FCD3CC21-7FCF-2E27-1D3C-4D1A5D020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219200"/>
            <a:ext cx="1524000" cy="685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Recorder</a:t>
            </a:r>
          </a:p>
        </p:txBody>
      </p:sp>
      <p:sp>
        <p:nvSpPr>
          <p:cNvPr id="7185" name="Freeform 17">
            <a:extLst>
              <a:ext uri="{FF2B5EF4-FFF2-40B4-BE49-F238E27FC236}">
                <a16:creationId xmlns:a16="http://schemas.microsoft.com/office/drawing/2014/main" id="{651C7F8C-F1C0-D6CD-C624-04B1225B151B}"/>
              </a:ext>
            </a:extLst>
          </p:cNvPr>
          <p:cNvSpPr>
            <a:spLocks/>
          </p:cNvSpPr>
          <p:nvPr/>
        </p:nvSpPr>
        <p:spPr bwMode="auto">
          <a:xfrm>
            <a:off x="6515100" y="1333500"/>
            <a:ext cx="723900" cy="876300"/>
          </a:xfrm>
          <a:custGeom>
            <a:avLst/>
            <a:gdLst>
              <a:gd name="T0" fmla="*/ 312 w 456"/>
              <a:gd name="T1" fmla="*/ 552 h 552"/>
              <a:gd name="T2" fmla="*/ 24 w 456"/>
              <a:gd name="T3" fmla="*/ 72 h 552"/>
              <a:gd name="T4" fmla="*/ 456 w 456"/>
              <a:gd name="T5" fmla="*/ 120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6" h="552">
                <a:moveTo>
                  <a:pt x="312" y="552"/>
                </a:moveTo>
                <a:cubicBezTo>
                  <a:pt x="156" y="348"/>
                  <a:pt x="0" y="144"/>
                  <a:pt x="24" y="72"/>
                </a:cubicBezTo>
                <a:cubicBezTo>
                  <a:pt x="48" y="0"/>
                  <a:pt x="252" y="60"/>
                  <a:pt x="456" y="1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Line 18">
            <a:extLst>
              <a:ext uri="{FF2B5EF4-FFF2-40B4-BE49-F238E27FC236}">
                <a16:creationId xmlns:a16="http://schemas.microsoft.com/office/drawing/2014/main" id="{445622D2-3B31-83A2-08C2-15B546539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51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Line 19">
            <a:extLst>
              <a:ext uri="{FF2B5EF4-FFF2-40B4-BE49-F238E27FC236}">
                <a16:creationId xmlns:a16="http://schemas.microsoft.com/office/drawing/2014/main" id="{A4A11882-11E2-6586-A826-0C9BC227F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0988E69A-F494-F3FD-E667-974C9F850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1547813"/>
            <a:ext cx="64293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710EF60-578E-BAF5-BCF3-7946F3126F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627063"/>
            <a:ext cx="8607425" cy="896937"/>
          </a:xfrm>
        </p:spPr>
        <p:txBody>
          <a:bodyPr/>
          <a:lstStyle/>
          <a:p>
            <a:r>
              <a:rPr lang="en-GB" altLang="en-US"/>
              <a:t>Chromatogram of petrol</a:t>
            </a: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419B324B-47CB-D1C8-0058-A15B4B1C5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2" t="4776" b="4776"/>
          <a:stretch>
            <a:fillRect/>
          </a:stretch>
        </p:blipFill>
        <p:spPr bwMode="auto">
          <a:xfrm>
            <a:off x="228600" y="1981200"/>
            <a:ext cx="947102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Text Box 5">
            <a:extLst>
              <a:ext uri="{FF2B5EF4-FFF2-40B4-BE49-F238E27FC236}">
                <a16:creationId xmlns:a16="http://schemas.microsoft.com/office/drawing/2014/main" id="{3842F488-6C15-615A-6DEE-36CBCF645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715000"/>
            <a:ext cx="6508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Suggest identities of some of the unlabelled  peaks.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5138E558-688D-64CD-E0A8-FD0BDDBA0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627063"/>
            <a:ext cx="860901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b="1">
                <a:solidFill>
                  <a:srgbClr val="0000FF"/>
                </a:solidFill>
              </a:rPr>
              <a:t>T</a:t>
            </a:r>
            <a:r>
              <a:rPr lang="en-GB" altLang="en-US">
                <a:solidFill>
                  <a:srgbClr val="0000FF"/>
                </a:solidFill>
              </a:rPr>
              <a:t>hin</a:t>
            </a:r>
            <a:r>
              <a:rPr lang="en-GB" altLang="en-US" b="1">
                <a:solidFill>
                  <a:srgbClr val="0000FF"/>
                </a:solidFill>
              </a:rPr>
              <a:t> L</a:t>
            </a:r>
            <a:r>
              <a:rPr lang="en-GB" altLang="en-US">
                <a:solidFill>
                  <a:srgbClr val="0000FF"/>
                </a:solidFill>
              </a:rPr>
              <a:t>ayer </a:t>
            </a:r>
            <a:r>
              <a:rPr lang="en-GB" altLang="en-US" b="1">
                <a:solidFill>
                  <a:srgbClr val="0000FF"/>
                </a:solidFill>
              </a:rPr>
              <a:t>C</a:t>
            </a:r>
            <a:r>
              <a:rPr lang="en-GB" altLang="en-US">
                <a:solidFill>
                  <a:srgbClr val="0000FF"/>
                </a:solidFill>
              </a:rPr>
              <a:t>hromatography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83F9C8C2-5EBE-F06A-F10D-63436BFD2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119313"/>
            <a:ext cx="738187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</a:rPr>
              <a:t>Here the mobile phase is a liquid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93000915-6A06-57A3-D8E0-25109F302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438" y="3000375"/>
            <a:ext cx="692943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</a:rPr>
              <a:t>Flowing past a </a:t>
            </a:r>
            <a:r>
              <a:rPr lang="en-GB" altLang="en-US" b="1">
                <a:solidFill>
                  <a:srgbClr val="000000"/>
                </a:solidFill>
              </a:rPr>
              <a:t>thin layer</a:t>
            </a:r>
            <a:r>
              <a:rPr lang="en-GB" altLang="en-US">
                <a:solidFill>
                  <a:srgbClr val="000000"/>
                </a:solidFill>
              </a:rPr>
              <a:t> of powder on a solid support.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A8DC646F-C412-1C4A-EACF-5FB511FCC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976688"/>
            <a:ext cx="7072312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</a:rPr>
              <a:t>Substances that are less attracted to the solid or are more soluble in the liquid move faster.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99E8C782-BD9F-CC6F-7A84-CDF333B5F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024438"/>
            <a:ext cx="6977063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>
                <a:solidFill>
                  <a:srgbClr val="000000"/>
                </a:solidFill>
              </a:rPr>
              <a:t>And so move further up the plate by the time that the process has been stopped by taking the plate out of the liqiud.  - larger </a:t>
            </a:r>
            <a:r>
              <a:rPr lang="en-GB" altLang="en-US" b="1">
                <a:solidFill>
                  <a:srgbClr val="000000"/>
                </a:solidFill>
              </a:rPr>
              <a:t>Rf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nti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nti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nti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>
            <a:extLst>
              <a:ext uri="{FF2B5EF4-FFF2-40B4-BE49-F238E27FC236}">
                <a16:creationId xmlns:a16="http://schemas.microsoft.com/office/drawing/2014/main" id="{A6C308E3-58A5-416E-84A3-32C91D11C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1309688"/>
            <a:ext cx="3238500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371</Words>
  <Application>Microsoft Office PowerPoint</Application>
  <PresentationFormat>Custom</PresentationFormat>
  <Paragraphs>40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Lucida Sans Unicode</vt:lpstr>
      <vt:lpstr>StarSymbol</vt:lpstr>
      <vt:lpstr>Arial</vt:lpstr>
      <vt:lpstr>Default Design</vt:lpstr>
      <vt:lpstr>Chromatography</vt:lpstr>
      <vt:lpstr>Gas Liquid Chromatography</vt:lpstr>
      <vt:lpstr>PowerPoint Presentation</vt:lpstr>
      <vt:lpstr>PowerPoint Presentation</vt:lpstr>
      <vt:lpstr>PowerPoint Presentation</vt:lpstr>
      <vt:lpstr>PowerPoint Presentation</vt:lpstr>
      <vt:lpstr>Chromatogram of petrol</vt:lpstr>
      <vt:lpstr>Thin Layer Chromatography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Chromatography gas liquid chromatography</dc:title>
  <dc:subject>Chromatography gas liquid chromatography</dc:subject>
  <dc:creator>gareth</dc:creator>
  <cp:keywords>Chromatography gas liquid chromatography</cp:keywords>
  <cp:lastModifiedBy>Nayan GRIFFITHS</cp:lastModifiedBy>
  <cp:revision>9</cp:revision>
  <dcterms:modified xsi:type="dcterms:W3CDTF">2023-05-23T22:18:14Z</dcterms:modified>
</cp:coreProperties>
</file>